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9679" autoAdjust="0"/>
  </p:normalViewPr>
  <p:slideViewPr>
    <p:cSldViewPr snapToGrid="0" snapToObjects="1" showGuides="1">
      <p:cViewPr>
        <p:scale>
          <a:sx n="112" d="100"/>
          <a:sy n="112" d="100"/>
        </p:scale>
        <p:origin x="80" y="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5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4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34.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27.png"/><Relationship Id="rId9" Type="http://schemas.openxmlformats.org/officeDocument/2006/relationships/image" Target="../media/image76.png"/><Relationship Id="rId10"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8.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7.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50.png"/><Relationship Id="rId14" Type="http://schemas.openxmlformats.org/officeDocument/2006/relationships/image" Target="../media/image68.png"/><Relationship Id="rId1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5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3.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9.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79.png"/><Relationship Id="rId7" Type="http://schemas.openxmlformats.org/officeDocument/2006/relationships/image" Target="../media/image1180.png"/><Relationship Id="rId8" Type="http://schemas.openxmlformats.org/officeDocument/2006/relationships/image" Target="../media/image11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12:  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xmlns="">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xmlns="">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xmlns="">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xmlns="">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xmlns="">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xmlns="">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xmlns="">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xmlns="">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xmlns="">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xmlns="">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14:m>
                  <m:oMathPara xmlns:m="http://schemas.openxmlformats.org/officeDocument/2006/math" xmlns="">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08"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14:m>
                  <m:oMathPara xmlns:m="http://schemas.openxmlformats.org/officeDocument/2006/math" xmlns="">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xmlns="">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xmlns="">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5079479"/>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solidFill>
                              <a:srgbClr val="FF0000"/>
                            </a:solidFill>
                          </a:endParaRPr>
                        </a:p>
                      </a:txBody>
                      <a:tcPr anchor="ctr"/>
                    </a:tc>
                    <a:tc>
                      <a:txBody>
                        <a:bodyPr/>
                        <a:lstStyle/>
                        <a:p>
                          <a14:m/>
                          <a:endParaRPr lang="en-US" sz="1400" dirty="0"/>
                        </a:p>
                      </a:txBody>
                      <a:tcPr/>
                    </a:tc>
                    <a:tc>
                      <a:txBody>
                        <a:bodyPr/>
                        <a:lstStyle/>
                        <a:p>
                          <a:pPr algn="ctr"/>
                          <a14:m/>
                          <a:endParaRPr lang="en-US" sz="1400" dirty="0"/>
                        </a:p>
                      </a:txBody>
                      <a:tcPr anchor="ctr"/>
                    </a:tc>
                  </a:tr>
                  <a:tr h="551246">
                    <a:tc>
                      <a:txBody>
                        <a:bodyPr/>
                        <a:lstStyle/>
                        <a:p>
                          <a14:m/>
                          <a:endParaRPr lang="en-US" sz="1400" dirty="0"/>
                        </a:p>
                      </a:txBody>
                      <a:tcPr anchor="ctr"/>
                    </a:tc>
                    <a:tc>
                      <a:txBody>
                        <a:bodyPr/>
                        <a:lstStyle/>
                        <a:p>
                          <a14:m/>
                          <a:endParaRPr lang="en-US" sz="1400" b="0" dirty="0" smtClean="0"/>
                        </a:p>
                      </a:txBody>
                      <a:tcPr/>
                    </a:tc>
                    <a:tc>
                      <a:txBody>
                        <a:bodyPr/>
                        <a:lstStyle/>
                        <a:p>
                          <a:pPr algn="ctr"/>
                          <a14:m/>
                          <a:endParaRPr lang="en-US" sz="1400" dirty="0"/>
                        </a:p>
                      </a:txBody>
                      <a:tcPr anchor="ctr"/>
                    </a:tc>
                  </a:tr>
                  <a:tr h="552234">
                    <a:tc>
                      <a:txBody>
                        <a:bodyPr/>
                        <a:lstStyle/>
                        <a:p>
                          <a14:m/>
                          <a:endParaRPr lang="en-US" sz="1400" b="0" dirty="0" smtClean="0"/>
                        </a:p>
                      </a:txBody>
                      <a:tcPr anchor="ctr"/>
                    </a:tc>
                    <a:tc>
                      <a:txBody>
                        <a:bodyPr/>
                        <a:lstStyle/>
                        <a:p>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396869"/>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solidFill>
                              <a:srgbClr val="FF0000"/>
                            </a:solidFill>
                          </a:endParaRPr>
                        </a:p>
                      </a:txBody>
                      <a:tcPr/>
                    </a:tc>
                    <a:tc>
                      <a:txBody>
                        <a:bodyPr/>
                        <a:lstStyle/>
                        <a:p>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r h="551246">
                    <a:tc>
                      <a:txBody>
                        <a:bodyPr/>
                        <a:lstStyle/>
                        <a:p>
                          <a14:m/>
                          <a:endParaRPr lang="en-US" sz="1400" dirty="0" smtClean="0"/>
                        </a:p>
                        <a:p>
                          <a:endParaRPr lang="en-US" sz="1400" dirty="0"/>
                        </a:p>
                      </a:txBody>
                      <a:tcPr/>
                    </a:tc>
                    <a:tc>
                      <a:txBody>
                        <a:bodyPr/>
                        <a:lstStyle/>
                        <a:p>
                          <a14:m/>
                          <a:endParaRPr lang="en-US" sz="1400" b="0" dirty="0" smtClean="0"/>
                        </a:p>
                      </a:txBody>
                      <a:tcPr/>
                    </a:tc>
                    <a:tc>
                      <a:txBody>
                        <a:bodyPr/>
                        <a:lstStyle/>
                        <a:p>
                          <a:pPr algn="ctr"/>
                          <a14:m/>
                          <a:r>
                            <a:rPr lang="en-US" sz="1400" dirty="0" smtClean="0"/>
                            <a:t>-1</a:t>
                          </a:r>
                          <a:endParaRPr lang="en-US" sz="1400" dirty="0"/>
                        </a:p>
                      </a:txBody>
                      <a:tcPr anchor="ctr"/>
                    </a:tc>
                  </a:tr>
                  <a:tr h="551246">
                    <a:tc>
                      <a:txBody>
                        <a:bodyPr/>
                        <a:lstStyle/>
                        <a:p>
                          <a14:m/>
                          <a:endParaRPr lang="en-US" sz="1400" dirty="0"/>
                        </a:p>
                      </a:txBody>
                      <a:tcPr/>
                    </a:tc>
                    <a:tc>
                      <a:txBody>
                        <a:bodyPr/>
                        <a:lstStyle/>
                        <a:p>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r h="552234">
                    <a:tc>
                      <a:txBody>
                        <a:bodyPr/>
                        <a:lstStyle/>
                        <a:p>
                          <a14:m/>
                          <a:endParaRPr lang="en-US" sz="1400" b="0" dirty="0" smtClean="0"/>
                        </a:p>
                      </a:txBody>
                      <a:tcPr/>
                    </a:tc>
                    <a:tc>
                      <a:txBody>
                        <a:bodyPr/>
                        <a:lstStyle/>
                        <a:p>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sp>
        <p:nvSpPr>
          <p:cNvPr id="2" name="Title 1"/>
          <p:cNvSpPr>
            <a:spLocks noGrp="1"/>
          </p:cNvSpPr>
          <p:nvPr>
            <p:ph type="title"/>
          </p:nvPr>
        </p:nvSpPr>
        <p:spPr/>
        <p:txBody>
          <a:bodyPr/>
          <a:lstStyle/>
          <a:p>
            <a:r>
              <a:rPr lang="en-US" dirty="0" smtClean="0"/>
              <a:t>Example Using Heart Data</a:t>
            </a:r>
            <a:endParaRPr lang="en-US" dirty="0"/>
          </a:p>
        </p:txBody>
      </p:sp>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4344" y="1814410"/>
            <a:ext cx="6124209" cy="4248906"/>
          </a:xfrm>
        </p:spPr>
      </p:pic>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2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Tree>
    <p:extLst>
      <p:ext uri="{BB962C8B-B14F-4D97-AF65-F5344CB8AC3E}">
        <p14:creationId xmlns:p14="http://schemas.microsoft.com/office/powerpoint/2010/main" val="1368871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xmlns="">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xmlns="">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xmlns="">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xmlns="">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xmlns="">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xmlns="">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xmlns="">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xmlns="">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xmlns="">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5760719"/>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endParaRPr lang="en-US" sz="1400" dirty="0"/>
                        </a:p>
                      </a:txBody>
                      <a:tcPr anchor="ctr"/>
                    </a:tc>
                    <a:tc>
                      <a:txBody>
                        <a:bodyPr/>
                        <a:lstStyle/>
                        <a:p>
                          <a:pPr algn="ctr"/>
                          <a14:m/>
                          <a:endParaRPr lang="en-US" sz="1400" dirty="0"/>
                        </a:p>
                      </a:txBody>
                      <a:tcPr anchor="ctr"/>
                    </a:tc>
                    <a:tc>
                      <a:txBody>
                        <a:bodyPr/>
                        <a:lstStyle/>
                        <a:p>
                          <a:pPr algn="ctr"/>
                          <a:r>
                            <a:rPr lang="en-US" sz="1400" dirty="0" smtClean="0"/>
                            <a:t>-3</a:t>
                          </a:r>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r>
                            <a:rPr lang="en-US" sz="1400" dirty="0" smtClean="0"/>
                            <a:t>1+</a:t>
                          </a:r>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solidFill>
                              <a:srgbClr val="FF0000"/>
                            </a:solidFill>
                          </a:endParaRPr>
                        </a:p>
                      </a:txBody>
                      <a:tcPr anchor="ctr"/>
                    </a:tc>
                    <a:tc>
                      <a:txBody>
                        <a:bodyPr/>
                        <a:lstStyle/>
                        <a:p>
                          <a14:m/>
                          <a:endParaRPr lang="en-US" sz="1400" dirty="0"/>
                        </a:p>
                      </a:txBody>
                      <a:tcPr/>
                    </a:tc>
                    <a:tc>
                      <a:txBody>
                        <a:bodyPr/>
                        <a:lstStyle/>
                        <a:p>
                          <a:pPr algn="ctr"/>
                          <a14:m/>
                          <a:endParaRPr lang="en-US" sz="1400" dirty="0"/>
                        </a:p>
                      </a:txBody>
                      <a:tcPr anchor="ctr"/>
                    </a:tc>
                    <a:tc>
                      <a:txBody>
                        <a:bodyPr/>
                        <a:lstStyle/>
                        <a:p>
                          <a:pPr algn="ctr"/>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endParaRPr lang="en-US" sz="1400" dirty="0"/>
                        </a:p>
                      </a:txBody>
                      <a:tcPr anchor="ctr"/>
                    </a:tc>
                  </a:tr>
                  <a:tr h="551246">
                    <a:tc>
                      <a:txBody>
                        <a:bodyPr/>
                        <a:lstStyle/>
                        <a:p>
                          <a14:m/>
                          <a:endParaRPr lang="en-US" sz="1400" dirty="0"/>
                        </a:p>
                      </a:txBody>
                      <a:tcPr anchor="ctr"/>
                    </a:tc>
                    <a:tc>
                      <a:txBody>
                        <a:bodyPr/>
                        <a:lstStyle/>
                        <a:p>
                          <a14:m/>
                          <a:endParaRPr lang="en-US" sz="1400" b="0" dirty="0" smtClean="0"/>
                        </a:p>
                      </a:txBody>
                      <a:tcPr/>
                    </a:tc>
                    <a:tc>
                      <a:txBody>
                        <a:bodyPr/>
                        <a:lstStyle/>
                        <a:p>
                          <a:pPr algn="ctr"/>
                          <a14:m/>
                          <a:endParaRPr lang="en-US" sz="1400" dirty="0"/>
                        </a:p>
                      </a:txBody>
                      <a:tcPr anchor="ctr"/>
                    </a:tc>
                    <a:tc>
                      <a:txBody>
                        <a:bodyPr/>
                        <a:lstStyle/>
                        <a:p>
                          <a:pPr algn="ctr"/>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endParaRPr lang="en-US" sz="1400" dirty="0"/>
                        </a:p>
                      </a:txBody>
                      <a:tcPr anchor="ctr"/>
                    </a:tc>
                  </a:tr>
                  <a:tr h="552234">
                    <a:tc>
                      <a:txBody>
                        <a:bodyPr/>
                        <a:lstStyle/>
                        <a:p>
                          <a14:m/>
                          <a:endParaRPr lang="en-US" sz="1400" b="0" dirty="0" smtClean="0"/>
                        </a:p>
                      </a:txBody>
                      <a:tcPr anchor="ctr"/>
                    </a:tc>
                    <a:tc>
                      <a:txBody>
                        <a:bodyPr/>
                        <a:lstStyle/>
                        <a:p>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35294"/>
                          </a:stretch>
                        </a:blipFill>
                      </a:tcPr>
                    </a:tc>
                  </a:tr>
                  <a:tr h="514712">
                    <a:tc>
                      <a:txBody>
                        <a:bodyPr/>
                        <a:lstStyle/>
                        <a:p>
                          <a:endParaRPr lang="en-US"/>
                        </a:p>
                      </a:txBody>
                      <a:tcPr anchor="ctr">
                        <a:blipFill rotWithShape="0">
                          <a:blip r:embed="rId2"/>
                          <a:stretch>
                            <a:fillRect l="-241" t="-102353" r="-271084" b="-735294"/>
                          </a:stretch>
                        </a:blipFill>
                      </a:tcPr>
                    </a:tc>
                    <a:tc>
                      <a:txBody>
                        <a:bodyPr/>
                        <a:lstStyle/>
                        <a:p>
                          <a:endParaRPr lang="en-US"/>
                        </a:p>
                      </a:txBody>
                      <a:tcPr>
                        <a:blipFill rotWithShape="0">
                          <a:blip r:embed="rId2"/>
                          <a:stretch>
                            <a:fillRect l="-179310" t="-102353" r="-384914" b="-735294"/>
                          </a:stretch>
                        </a:blipFill>
                      </a:tcPr>
                    </a:tc>
                    <a:tc>
                      <a:txBody>
                        <a:bodyPr/>
                        <a:lstStyle/>
                        <a:p>
                          <a:endParaRPr lang="en-US"/>
                        </a:p>
                      </a:txBody>
                      <a:tcPr anchor="ctr">
                        <a:blipFill rotWithShape="0">
                          <a:blip r:embed="rId2"/>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594444"/>
                          </a:stretch>
                        </a:blipFill>
                      </a:tcPr>
                    </a:tc>
                    <a:tc>
                      <a:txBody>
                        <a:bodyPr/>
                        <a:lstStyle/>
                        <a:p>
                          <a:endParaRPr lang="en-US"/>
                        </a:p>
                      </a:txBody>
                      <a:tcPr>
                        <a:blipFill rotWithShape="0">
                          <a:blip r:embed="rId2"/>
                          <a:stretch>
                            <a:fillRect l="-179310" t="-191111" r="-384914" b="-594444"/>
                          </a:stretch>
                        </a:blipFill>
                      </a:tcPr>
                    </a:tc>
                    <a:tc>
                      <a:txBody>
                        <a:bodyPr/>
                        <a:lstStyle/>
                        <a:p>
                          <a:endParaRPr lang="en-US"/>
                        </a:p>
                      </a:txBody>
                      <a:tcPr anchor="ctr">
                        <a:blipFill rotWithShape="0">
                          <a:blip r:embed="rId2"/>
                          <a:stretch>
                            <a:fillRect l="-218919" t="-191111" r="-201689" b="-594444"/>
                          </a:stretch>
                        </a:blipFill>
                      </a:tcPr>
                    </a:tc>
                    <a:tc>
                      <a:txBody>
                        <a:bodyPr/>
                        <a:lstStyle/>
                        <a:p>
                          <a:endParaRPr lang="en-US"/>
                        </a:p>
                      </a:txBody>
                      <a:tcPr anchor="ctr">
                        <a:blipFill rotWithShape="0">
                          <a:blip r:embed="rId2"/>
                          <a:stretch>
                            <a:fillRect l="-317845" t="-191111" r="-101010" b="-594444"/>
                          </a:stretch>
                        </a:blipFill>
                      </a:tcPr>
                    </a:tc>
                    <a:tc>
                      <a:txBody>
                        <a:bodyPr/>
                        <a:lstStyle/>
                        <a:p>
                          <a:endParaRPr lang="en-US"/>
                        </a:p>
                      </a:txBody>
                      <a:tcPr anchor="ctr">
                        <a:blipFill rotWithShape="0">
                          <a:blip r:embed="rId2"/>
                          <a:stretch>
                            <a:fillRect l="-419257" t="-191111" r="-1351" b="-594444"/>
                          </a:stretch>
                        </a:blipFill>
                      </a:tcPr>
                    </a:tc>
                  </a:tr>
                  <a:tr h="551246">
                    <a:tc>
                      <a:txBody>
                        <a:bodyPr/>
                        <a:lstStyle/>
                        <a:p>
                          <a:endParaRPr lang="en-US"/>
                        </a:p>
                      </a:txBody>
                      <a:tcPr anchor="ctr">
                        <a:blipFill rotWithShape="0">
                          <a:blip r:embed="rId2"/>
                          <a:stretch>
                            <a:fillRect l="-241" t="-291111" r="-271084" b="-494444"/>
                          </a:stretch>
                        </a:blipFill>
                      </a:tcPr>
                    </a:tc>
                    <a:tc>
                      <a:txBody>
                        <a:bodyPr/>
                        <a:lstStyle/>
                        <a:p>
                          <a:endParaRPr lang="en-US"/>
                        </a:p>
                      </a:txBody>
                      <a:tcPr>
                        <a:blipFill rotWithShape="0">
                          <a:blip r:embed="rId2"/>
                          <a:stretch>
                            <a:fillRect l="-179310" t="-291111" r="-384914" b="-494444"/>
                          </a:stretch>
                        </a:blipFill>
                      </a:tcPr>
                    </a:tc>
                    <a:tc>
                      <a:txBody>
                        <a:bodyPr/>
                        <a:lstStyle/>
                        <a:p>
                          <a:endParaRPr lang="en-US"/>
                        </a:p>
                      </a:txBody>
                      <a:tcPr anchor="ctr">
                        <a:blipFill rotWithShape="0">
                          <a:blip r:embed="rId2"/>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494444"/>
                          </a:stretch>
                        </a:blipFill>
                      </a:tcPr>
                    </a:tc>
                  </a:tr>
                  <a:tr h="633993">
                    <a:tc>
                      <a:txBody>
                        <a:bodyPr/>
                        <a:lstStyle/>
                        <a:p>
                          <a:endParaRPr lang="en-US"/>
                        </a:p>
                      </a:txBody>
                      <a:tcPr anchor="ctr">
                        <a:blipFill rotWithShape="0">
                          <a:blip r:embed="rId2"/>
                          <a:stretch>
                            <a:fillRect l="-241" t="-335238" r="-271084" b="-323810"/>
                          </a:stretch>
                        </a:blipFill>
                      </a:tcPr>
                    </a:tc>
                    <a:tc>
                      <a:txBody>
                        <a:bodyPr/>
                        <a:lstStyle/>
                        <a:p>
                          <a:endParaRPr lang="en-US"/>
                        </a:p>
                      </a:txBody>
                      <a:tcPr>
                        <a:blipFill rotWithShape="0">
                          <a:blip r:embed="rId2"/>
                          <a:stretch>
                            <a:fillRect l="-179310" t="-335238" r="-384914" b="-323810"/>
                          </a:stretch>
                        </a:blipFill>
                      </a:tcPr>
                    </a:tc>
                    <a:tc>
                      <a:txBody>
                        <a:bodyPr/>
                        <a:lstStyle/>
                        <a:p>
                          <a:endParaRPr lang="en-US"/>
                        </a:p>
                      </a:txBody>
                      <a:tcPr anchor="ctr">
                        <a:blipFill rotWithShape="0">
                          <a:blip r:embed="rId2"/>
                          <a:stretch>
                            <a:fillRect l="-218919" t="-335238" r="-201689" b="-323810"/>
                          </a:stretch>
                        </a:blipFill>
                      </a:tcPr>
                    </a:tc>
                    <a:tc>
                      <a:txBody>
                        <a:bodyPr/>
                        <a:lstStyle/>
                        <a:p>
                          <a:endParaRPr lang="en-US"/>
                        </a:p>
                      </a:txBody>
                      <a:tcPr anchor="ctr">
                        <a:blipFill rotWithShape="0">
                          <a:blip r:embed="rId2"/>
                          <a:stretch>
                            <a:fillRect l="-317845" t="-335238" r="-101010" b="-323810"/>
                          </a:stretch>
                        </a:blipFill>
                      </a:tcPr>
                    </a:tc>
                    <a:tc>
                      <a:txBody>
                        <a:bodyPr/>
                        <a:lstStyle/>
                        <a:p>
                          <a:endParaRPr lang="en-US"/>
                        </a:p>
                      </a:txBody>
                      <a:tcPr anchor="ctr">
                        <a:blipFill rotWithShape="0">
                          <a:blip r:embed="rId2"/>
                          <a:stretch>
                            <a:fillRect l="-419257" t="-335238" r="-1351" b="-323810"/>
                          </a:stretch>
                        </a:blipFill>
                      </a:tcPr>
                    </a:tc>
                  </a:tr>
                  <a:tr h="726313">
                    <a:tc>
                      <a:txBody>
                        <a:bodyPr/>
                        <a:lstStyle/>
                        <a:p>
                          <a:endParaRPr lang="en-US"/>
                        </a:p>
                      </a:txBody>
                      <a:tcPr anchor="ctr">
                        <a:blipFill rotWithShape="0">
                          <a:blip r:embed="rId2"/>
                          <a:stretch>
                            <a:fillRect l="-241" t="-384034" r="-271084" b="-185714"/>
                          </a:stretch>
                        </a:blipFill>
                      </a:tcPr>
                    </a:tc>
                    <a:tc>
                      <a:txBody>
                        <a:bodyPr/>
                        <a:lstStyle/>
                        <a:p>
                          <a:endParaRPr lang="en-US"/>
                        </a:p>
                      </a:txBody>
                      <a:tcPr>
                        <a:blipFill rotWithShape="0">
                          <a:blip r:embed="rId2"/>
                          <a:stretch>
                            <a:fillRect l="-179310" t="-384034" r="-384914" b="-185714"/>
                          </a:stretch>
                        </a:blipFill>
                      </a:tcPr>
                    </a:tc>
                    <a:tc>
                      <a:txBody>
                        <a:bodyPr/>
                        <a:lstStyle/>
                        <a:p>
                          <a:endParaRPr lang="en-US"/>
                        </a:p>
                      </a:txBody>
                      <a:tcPr anchor="ctr">
                        <a:blipFill rotWithShape="0">
                          <a:blip r:embed="rId2"/>
                          <a:stretch>
                            <a:fillRect l="-218919" t="-384034" r="-201689" b="-185714"/>
                          </a:stretch>
                        </a:blipFill>
                      </a:tcPr>
                    </a:tc>
                    <a:tc>
                      <a:txBody>
                        <a:bodyPr/>
                        <a:lstStyle/>
                        <a:p>
                          <a:endParaRPr lang="en-US"/>
                        </a:p>
                      </a:txBody>
                      <a:tcPr anchor="ctr">
                        <a:blipFill rotWithShape="0">
                          <a:blip r:embed="rId2"/>
                          <a:stretch>
                            <a:fillRect l="-317845" t="-384034" r="-101010" b="-185714"/>
                          </a:stretch>
                        </a:blipFill>
                      </a:tcPr>
                    </a:tc>
                    <a:tc>
                      <a:txBody>
                        <a:bodyPr/>
                        <a:lstStyle/>
                        <a:p>
                          <a:endParaRPr lang="en-US"/>
                        </a:p>
                      </a:txBody>
                      <a:tcPr anchor="ctr">
                        <a:blipFill rotWithShape="0">
                          <a:blip r:embed="rId2"/>
                          <a:stretch>
                            <a:fillRect l="-419257" t="-384034" r="-1351" b="-185714"/>
                          </a:stretch>
                        </a:blipFill>
                      </a:tcPr>
                    </a:tc>
                  </a:tr>
                  <a:tr h="552234">
                    <a:tc>
                      <a:txBody>
                        <a:bodyPr/>
                        <a:lstStyle/>
                        <a:p>
                          <a:endParaRPr lang="en-US"/>
                        </a:p>
                      </a:txBody>
                      <a:tcPr anchor="ctr">
                        <a:blipFill rotWithShape="0">
                          <a:blip r:embed="rId2"/>
                          <a:stretch>
                            <a:fillRect l="-241" t="-640000" r="-271084" b="-145556"/>
                          </a:stretch>
                        </a:blipFill>
                      </a:tcPr>
                    </a:tc>
                    <a:tc>
                      <a:txBody>
                        <a:bodyPr/>
                        <a:lstStyle/>
                        <a:p>
                          <a:endParaRPr lang="en-US"/>
                        </a:p>
                      </a:txBody>
                      <a:tcPr>
                        <a:blipFill rotWithShape="0">
                          <a:blip r:embed="rId2"/>
                          <a:stretch>
                            <a:fillRect l="-179310" t="-640000" r="-384914" b="-145556"/>
                          </a:stretch>
                        </a:blipFill>
                      </a:tcPr>
                    </a:tc>
                    <a:tc>
                      <a:txBody>
                        <a:bodyPr/>
                        <a:lstStyle/>
                        <a:p>
                          <a:endParaRPr lang="en-US"/>
                        </a:p>
                      </a:txBody>
                      <a:tcPr anchor="ctr">
                        <a:blipFill rotWithShape="0">
                          <a:blip r:embed="rId2"/>
                          <a:stretch>
                            <a:fillRect l="-218919" t="-640000" r="-201689" b="-145556"/>
                          </a:stretch>
                        </a:blipFill>
                      </a:tcPr>
                    </a:tc>
                    <a:tc>
                      <a:txBody>
                        <a:bodyPr/>
                        <a:lstStyle/>
                        <a:p>
                          <a:endParaRPr lang="en-US"/>
                        </a:p>
                      </a:txBody>
                      <a:tcPr anchor="ctr">
                        <a:blipFill rotWithShape="0">
                          <a:blip r:embed="rId2"/>
                          <a:stretch>
                            <a:fillRect l="-317845" t="-640000" r="-101010" b="-145556"/>
                          </a:stretch>
                        </a:blipFill>
                      </a:tcPr>
                    </a:tc>
                    <a:tc>
                      <a:txBody>
                        <a:bodyPr/>
                        <a:lstStyle/>
                        <a:p>
                          <a:endParaRPr lang="en-US"/>
                        </a:p>
                      </a:txBody>
                      <a:tcPr anchor="ctr">
                        <a:blipFill rotWithShape="0">
                          <a:blip r:embed="rId2"/>
                          <a:stretch>
                            <a:fillRect l="-419257" t="-640000" r="-1351" b="-145556"/>
                          </a:stretch>
                        </a:blipFill>
                      </a:tcPr>
                    </a:tc>
                  </a:tr>
                  <a:tr h="777367">
                    <a:tc>
                      <a:txBody>
                        <a:bodyPr/>
                        <a:lstStyle/>
                        <a:p>
                          <a:endParaRPr lang="en-US"/>
                        </a:p>
                      </a:txBody>
                      <a:tcPr anchor="ctr">
                        <a:blipFill rotWithShape="0">
                          <a:blip r:embed="rId2"/>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5592368"/>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b="0" dirty="0" smtClean="0"/>
                        </a:p>
                      </a:txBody>
                      <a:tcPr marL="80012" marR="80012" marT="40006" marB="40006">
                        <a:solidFill>
                          <a:schemeClr val="accent6">
                            <a:lumMod val="40000"/>
                            <a:lumOff val="60000"/>
                          </a:schemeClr>
                        </a:solidFill>
                      </a:tcPr>
                    </a:tc>
                    <a:tc>
                      <a:txBody>
                        <a:bodyPr/>
                        <a:lstStyle/>
                        <a:p>
                          <a:pPr algn="ctr"/>
                          <a14:m/>
                          <a:endParaRPr lang="en-US" sz="1200" dirty="0"/>
                        </a:p>
                      </a:txBody>
                      <a:tcPr marL="80012" marR="80012" marT="40006" marB="40006" anchor="ctr"/>
                    </a:tc>
                    <a:tc>
                      <a:txBody>
                        <a:bodyPr/>
                        <a:lstStyle/>
                        <a:p>
                          <a:pPr algn="ctr"/>
                          <a14:m/>
                          <a:endParaRPr lang="en-US" sz="1200" dirty="0"/>
                        </a:p>
                      </a:txBody>
                      <a:tcPr marL="80012" marR="80012" marT="40006" marB="40006" anchor="ctr"/>
                    </a:tc>
                    <a:tc>
                      <a:txBody>
                        <a:bodyPr/>
                        <a:lstStyle/>
                        <a:p>
                          <a:pPr algn="ctr"/>
                          <a:r>
                            <a:rPr lang="en-US" sz="1200" dirty="0" smtClean="0"/>
                            <a:t>-3</a:t>
                          </a:r>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b="0" dirty="0" smtClean="0">
                            <a:solidFill>
                              <a:srgbClr val="FF0000"/>
                            </a:solidFill>
                          </a:endParaRPr>
                        </a:p>
                      </a:txBody>
                      <a:tcPr marL="80012" marR="80012" marT="40006" marB="40006" anchor="ctr"/>
                    </a:tc>
                    <a:tc>
                      <a:txBody>
                        <a:bodyPr/>
                        <a:lstStyle/>
                        <a:p>
                          <a14:m/>
                          <a:endParaRPr lang="en-US" sz="1200" dirty="0"/>
                        </a:p>
                      </a:txBody>
                      <a:tcPr marL="80012" marR="80012" marT="40006" marB="40006">
                        <a:solidFill>
                          <a:schemeClr val="accent6">
                            <a:lumMod val="40000"/>
                            <a:lumOff val="60000"/>
                          </a:schemeClr>
                        </a:solidFill>
                      </a:tcPr>
                    </a:tc>
                    <a:tc>
                      <a:txBody>
                        <a:bodyPr/>
                        <a:lstStyle/>
                        <a:p>
                          <a:pPr algn="ctr"/>
                          <a14:m/>
                          <a:endParaRPr lang="en-US" sz="1200" dirty="0"/>
                        </a:p>
                      </a:txBody>
                      <a:tcPr marL="80012" marR="80012" marT="40006" marB="40006" anchor="ctr"/>
                    </a:tc>
                    <a:tc>
                      <a:txBody>
                        <a:bodyPr/>
                        <a:lstStyle/>
                        <a:p>
                          <a:pPr algn="ctr"/>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a:endParaRPr lang="en-US" sz="1200" dirty="0"/>
                        </a:p>
                      </a:txBody>
                      <a:tcPr marL="80012" marR="80012" marT="40006" marB="40006" anchor="ctr"/>
                    </a:tc>
                  </a:tr>
                  <a:tr h="635537">
                    <a:tc>
                      <a:txBody>
                        <a:bodyPr/>
                        <a:lstStyle/>
                        <a:p>
                          <a14:m/>
                          <a:endParaRPr lang="en-US" sz="1200" dirty="0"/>
                        </a:p>
                      </a:txBody>
                      <a:tcPr marL="80012" marR="80012" marT="40006" marB="40006" anchor="ctr"/>
                    </a:tc>
                    <a:tc>
                      <a:txBody>
                        <a:bodyPr/>
                        <a:lstStyle/>
                        <a:p>
                          <a14:m/>
                          <a:endParaRPr lang="en-US" sz="1200" b="0" dirty="0" smtClean="0"/>
                        </a:p>
                      </a:txBody>
                      <a:tcPr marL="80012" marR="80012" marT="40006" marB="40006">
                        <a:solidFill>
                          <a:schemeClr val="accent6">
                            <a:lumMod val="40000"/>
                            <a:lumOff val="60000"/>
                          </a:schemeClr>
                        </a:solidFill>
                      </a:tcPr>
                    </a:tc>
                    <a:tc>
                      <a:txBody>
                        <a:bodyPr/>
                        <a:lstStyle/>
                        <a:p>
                          <a:pPr algn="ctr"/>
                          <a14:m/>
                          <a:endParaRPr lang="en-US" sz="1200" dirty="0"/>
                        </a:p>
                      </a:txBody>
                      <a:tcPr marL="80012" marR="80012" marT="40006" marB="40006" anchor="ctr"/>
                    </a:tc>
                    <a:tc>
                      <a:txBody>
                        <a:bodyPr/>
                        <a:lstStyle/>
                        <a:p>
                          <a:pPr algn="ctr"/>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a:endParaRPr lang="en-US" sz="1200" dirty="0"/>
                        </a:p>
                      </a:txBody>
                      <a:tcPr marL="80012" marR="80012" marT="40006" marB="40006" anchor="ctr"/>
                    </a:tc>
                  </a:tr>
                  <a:tr h="483215">
                    <a:tc>
                      <a:txBody>
                        <a:bodyPr/>
                        <a:lstStyle/>
                        <a:p>
                          <a14:m/>
                          <a:endParaRPr lang="en-US" sz="1200" b="0" dirty="0" smtClean="0"/>
                        </a:p>
                      </a:txBody>
                      <a:tcPr marL="80012" marR="80012" marT="40006" marB="40006" anchor="ctr"/>
                    </a:tc>
                    <a:tc>
                      <a:txBody>
                        <a:bodyPr/>
                        <a:lstStyle/>
                        <a:p>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700" b="0" dirty="0" smtClean="0">
                            <a:solidFill>
                              <a:srgbClr val="FF0000"/>
                            </a:solidFill>
                          </a:endParaRPr>
                        </a:p>
                      </a:txBody>
                      <a:tcPr marL="109000" marR="109000" marT="54500" marB="54500" anchor="ctr"/>
                    </a:tc>
                    <a:tc>
                      <a:txBody>
                        <a:bodyPr/>
                        <a:lstStyle/>
                        <a:p>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14:m/>
                          <a:endParaRPr lang="en-US" sz="1700" dirty="0"/>
                        </a:p>
                      </a:txBody>
                      <a:tcPr marL="109000" marR="109000" marT="54500" marB="54500" anchor="ctr"/>
                    </a:tc>
                    <a:tc>
                      <a:txBody>
                        <a:bodyPr/>
                        <a:lstStyle/>
                        <a:p>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14:m/>
                          <a:endParaRPr lang="en-US" sz="1700" b="0" dirty="0" smtClean="0"/>
                        </a:p>
                      </a:txBody>
                      <a:tcPr marL="109000" marR="109000" marT="54500" marB="54500" anchor="ctr"/>
                    </a:tc>
                    <a:tc>
                      <a:txBody>
                        <a:bodyPr/>
                        <a:lstStyle/>
                        <a:p>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23512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xmlns="">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create two functions:  and the partial derivatives</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5760719"/>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endParaRPr lang="en-US" sz="1400" dirty="0"/>
                        </a:p>
                      </a:txBody>
                      <a:tcPr anchor="ctr"/>
                    </a:tc>
                    <a:tc>
                      <a:txBody>
                        <a:bodyPr/>
                        <a:lstStyle/>
                        <a:p>
                          <a:pPr algn="ctr"/>
                          <a14:m/>
                          <a:endParaRPr lang="en-US" sz="1400" dirty="0"/>
                        </a:p>
                      </a:txBody>
                      <a:tcPr anchor="ctr"/>
                    </a:tc>
                    <a:tc>
                      <a:txBody>
                        <a:bodyPr/>
                        <a:lstStyle/>
                        <a:p>
                          <a:pPr algn="ctr"/>
                          <a:r>
                            <a:rPr lang="en-US" sz="1400" dirty="0" smtClean="0"/>
                            <a:t>-3</a:t>
                          </a:r>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r>
                            <a:rPr lang="en-US" sz="1400" dirty="0" smtClean="0"/>
                            <a:t>1+</a:t>
                          </a:r>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solidFill>
                              <a:srgbClr val="FF0000"/>
                            </a:solidFill>
                          </a:endParaRPr>
                        </a:p>
                      </a:txBody>
                      <a:tcPr anchor="ctr"/>
                    </a:tc>
                    <a:tc>
                      <a:txBody>
                        <a:bodyPr/>
                        <a:lstStyle/>
                        <a:p>
                          <a14:m/>
                          <a:endParaRPr lang="en-US" sz="1400" dirty="0"/>
                        </a:p>
                      </a:txBody>
                      <a:tcPr/>
                    </a:tc>
                    <a:tc>
                      <a:txBody>
                        <a:bodyPr/>
                        <a:lstStyle/>
                        <a:p>
                          <a:pPr algn="ctr"/>
                          <a14:m/>
                          <a:endParaRPr lang="en-US" sz="1400" dirty="0"/>
                        </a:p>
                      </a:txBody>
                      <a:tcPr anchor="ctr"/>
                    </a:tc>
                    <a:tc>
                      <a:txBody>
                        <a:bodyPr/>
                        <a:lstStyle/>
                        <a:p>
                          <a:pPr algn="ctr"/>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endParaRPr lang="en-US" sz="1400" dirty="0"/>
                        </a:p>
                      </a:txBody>
                      <a:tcPr anchor="ctr"/>
                    </a:tc>
                  </a:tr>
                  <a:tr h="551246">
                    <a:tc>
                      <a:txBody>
                        <a:bodyPr/>
                        <a:lstStyle/>
                        <a:p>
                          <a14:m/>
                          <a:endParaRPr lang="en-US" sz="1400" dirty="0"/>
                        </a:p>
                      </a:txBody>
                      <a:tcPr anchor="ctr"/>
                    </a:tc>
                    <a:tc>
                      <a:txBody>
                        <a:bodyPr/>
                        <a:lstStyle/>
                        <a:p>
                          <a14:m/>
                          <a:endParaRPr lang="en-US" sz="1400" b="0" dirty="0" smtClean="0"/>
                        </a:p>
                      </a:txBody>
                      <a:tcPr/>
                    </a:tc>
                    <a:tc>
                      <a:txBody>
                        <a:bodyPr/>
                        <a:lstStyle/>
                        <a:p>
                          <a:pPr algn="ctr"/>
                          <a14:m/>
                          <a:endParaRPr lang="en-US" sz="1400" dirty="0"/>
                        </a:p>
                      </a:txBody>
                      <a:tcPr anchor="ctr"/>
                    </a:tc>
                    <a:tc>
                      <a:txBody>
                        <a:bodyPr/>
                        <a:lstStyle/>
                        <a:p>
                          <a:pPr algn="ctr"/>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endParaRPr lang="en-US" sz="1400" dirty="0"/>
                        </a:p>
                      </a:txBody>
                      <a:tcPr anchor="ctr"/>
                    </a:tc>
                  </a:tr>
                  <a:tr h="552234">
                    <a:tc>
                      <a:txBody>
                        <a:bodyPr/>
                        <a:lstStyle/>
                        <a:p>
                          <a14:m/>
                          <a:endParaRPr lang="en-US" sz="1400" b="0" dirty="0" smtClean="0"/>
                        </a:p>
                      </a:txBody>
                      <a:tcPr anchor="ctr"/>
                    </a:tc>
                    <a:tc>
                      <a:txBody>
                        <a:bodyPr/>
                        <a:lstStyle/>
                        <a:p>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5760719"/>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14:m/>
                          <a:endParaRPr lang="en-US" sz="1400" dirty="0"/>
                        </a:p>
                      </a:txBody>
                      <a:tcPr anchor="ctr"/>
                    </a:tc>
                    <a:tc>
                      <a:txBody>
                        <a:bodyPr/>
                        <a:lstStyle/>
                        <a:p>
                          <a:pPr algn="ctr"/>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p>
                      </a:txBody>
                      <a:tcPr/>
                    </a:tc>
                    <a:tc>
                      <a:txBody>
                        <a:bodyPr/>
                        <a:lstStyle/>
                        <a:p>
                          <a:pPr algn="ctr"/>
                          <a:r>
                            <a:rPr lang="en-US" sz="1400" dirty="0" smtClean="0"/>
                            <a:t>1+</a:t>
                          </a:r>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b="0" dirty="0" smtClean="0">
                            <a:solidFill>
                              <a:srgbClr val="FF0000"/>
                            </a:solidFill>
                          </a:endParaRPr>
                        </a:p>
                      </a:txBody>
                      <a:tcPr anchor="ctr"/>
                    </a:tc>
                    <a:tc>
                      <a:txBody>
                        <a:bodyPr/>
                        <a:lstStyle/>
                        <a:p>
                          <a14:m/>
                          <a:endParaRPr lang="en-US" sz="1400" dirty="0"/>
                        </a:p>
                      </a:txBody>
                      <a:tcPr/>
                    </a:tc>
                    <a:tc>
                      <a:txBody>
                        <a:bodyPr/>
                        <a:lstStyle/>
                        <a:p>
                          <a:pPr algn="ctr"/>
                          <a14:m/>
                          <a:endParaRPr lang="en-US" sz="1400" dirty="0"/>
                        </a:p>
                      </a:txBody>
                      <a:tcPr anchor="ctr"/>
                    </a:tc>
                    <a:tc>
                      <a:txBody>
                        <a:bodyPr/>
                        <a:lstStyle/>
                        <a:p>
                          <a:pPr algn="ctr"/>
                          <a14:m/>
                          <a:endParaRPr lang="en-US" sz="1400" dirty="0"/>
                        </a:p>
                      </a:txBody>
                      <a:tcPr anchor="ctr"/>
                    </a:tc>
                  </a:tr>
                  <a:tr h="551246">
                    <a:tc>
                      <a:txBody>
                        <a:bodyPr/>
                        <a:lstStyle/>
                        <a:p>
                          <a14:m/>
                          <a:endParaRPr lang="en-US" sz="1400" dirty="0"/>
                        </a:p>
                      </a:txBody>
                      <a:tcPr anchor="ctr"/>
                    </a:tc>
                    <a:tc>
                      <a:txBody>
                        <a:bodyPr/>
                        <a:lstStyle/>
                        <a:p>
                          <a14:m/>
                          <a:endParaRPr lang="en-US" sz="1400" b="0" dirty="0" smtClean="0"/>
                        </a:p>
                      </a:txBody>
                      <a:tcPr/>
                    </a:tc>
                    <a:tc>
                      <a:txBody>
                        <a:bodyPr/>
                        <a:lstStyle/>
                        <a:p>
                          <a:pPr algn="ctr"/>
                          <a14:m/>
                          <a:endParaRPr lang="en-US" sz="1400" dirty="0"/>
                        </a:p>
                      </a:txBody>
                      <a:tcPr anchor="ctr"/>
                    </a:tc>
                    <a:tc>
                      <a:txBody>
                        <a:bodyPr/>
                        <a:lstStyle/>
                        <a:p>
                          <a:pPr algn="ctr"/>
                          <a14:m/>
                          <a:endParaRPr lang="en-US" sz="1400" dirty="0"/>
                        </a:p>
                      </a:txBody>
                      <a:tcPr anchor="ctr"/>
                    </a:tc>
                  </a:tr>
                  <a:tr h="552234">
                    <a:tc>
                      <a:txBody>
                        <a:bodyPr/>
                        <a:lstStyle/>
                        <a:p>
                          <a14:m/>
                          <a:endParaRPr lang="en-US" sz="1400" b="0" dirty="0" smtClean="0"/>
                        </a:p>
                      </a:txBody>
                      <a:tcPr anchor="ctr"/>
                    </a:tc>
                    <a:tc>
                      <a:txBody>
                        <a:bodyPr/>
                        <a:lstStyle/>
                        <a:p>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xmlns="">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xmlns="">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xmlns="">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xmlns="">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xmlns="">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xmlns="">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xmlns="">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xmlns="">
                    <m:r>
                      <a:rPr lang="en-US" sz="2400" i="1">
                        <a:latin typeface="Karla"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xmlns="">
                    <m:f>
                      <m:fPr>
                        <m:ctrlPr>
                          <a:rPr lang="en-US" sz="2400" i="1">
                            <a:latin typeface="Cambria Math"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xmlns="">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xmlns="">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xmlns="">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xmlns="">
                    <m:r>
                      <a:rPr lang="en-US" sz="2400" i="1">
                        <a:latin typeface="Cambria Math" charset="0"/>
                      </a:rPr>
                      <m:t>𝑋</m:t>
                    </m:r>
                  </m:oMath>
                </a14:m>
                <a:r>
                  <a:rPr lang="en-US" sz="2400" dirty="0"/>
                  <a:t> and if </a:t>
                </a:r>
                <a14:m>
                  <m:oMath xmlns:m="http://schemas.openxmlformats.org/officeDocument/2006/math" xmlns="">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xmlns="">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21135</TotalTime>
  <Words>8170</Words>
  <Application>Microsoft Macintosh PowerPoint</Application>
  <PresentationFormat>Custom</PresentationFormat>
  <Paragraphs>882</Paragraphs>
  <Slides>72</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4" baseType="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Anthony Rentsch</cp:lastModifiedBy>
  <cp:revision>232</cp:revision>
  <dcterms:created xsi:type="dcterms:W3CDTF">2018-07-15T23:20:29Z</dcterms:created>
  <dcterms:modified xsi:type="dcterms:W3CDTF">2018-10-22T18:32:13Z</dcterms:modified>
</cp:coreProperties>
</file>